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78" r:id="rId11"/>
    <p:sldId id="274" r:id="rId12"/>
    <p:sldId id="275" r:id="rId13"/>
    <p:sldId id="276" r:id="rId14"/>
    <p:sldId id="277" r:id="rId15"/>
    <p:sldId id="267" r:id="rId1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41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3d5" qsCatId="3D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Features Engineering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Modeling and Results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Objectives and plan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Y="100000" custLinFactNeighborX="-2584" custLinFactNeighborY="148236"/>
      <dgm:spPr/>
    </dgm:pt>
    <dgm:pt modelId="{55596134-9829-4D70-890A-C69BBF81D77E}" type="pres">
      <dgm:prSet presAssocID="{6FA86730-1CE5-4EBE-A9BA-FC19829C945A}" presName="iconRect" presStyleLbl="node1" presStyleIdx="0" presStyleCnt="3" custLinFactY="200000" custLinFactNeighborX="-2182" custLinFactNeighborY="248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Y="100000" custLinFactNeighborX="0" custLinFactNeighborY="148236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 custLinFactY="-100000" custLinFactNeighborY="-150260"/>
      <dgm:spPr/>
    </dgm:pt>
    <dgm:pt modelId="{A64BFE9C-AA80-43CE-8FF6-8D33BAD07C57}" type="pres">
      <dgm:prSet presAssocID="{F7214975-5AC4-4CF8-9015-322498751A8A}" presName="iconRect" presStyleLbl="node1" presStyleIdx="2" presStyleCnt="3" custLinFactY="-200000" custLinFactNeighborX="-17459" custLinFactNeighborY="-2517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LinFactY="-100000" custLinFactNeighborX="0" custLinFactNeighborY="-146060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270203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16151" y="2929749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2702030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Features Engineering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2702030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Modeling and Results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24708" y="262084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43344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Objectives and plan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43344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37E677-E9DB-4623-A96C-44D08FEB44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2021/8/27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6E39F-C4EE-4692-ACC1-6ECD2D26C200}" type="datetime1">
              <a:rPr lang="zh-CN" altLang="en-US" smtClean="0"/>
              <a:pPr/>
              <a:t>2021/8/27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00EEB-8338-48D7-8EE8-EE0082EF760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15F50-C926-4024-813D-614A9A4F245E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7EF83-A714-4967-985D-F223D3C52365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605A88-DD6B-41B4-A023-74D2F6BAD527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AAE0348-2D4A-4663-A0A2-8BC4B8A9AB1F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E2749-18DB-4137-B74A-5B171A175C22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98DB4-D0FC-4AF3-BA55-8D24794D6FDD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23F0A-5790-479C-B764-65FB21DE5F0D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98BCE-83CC-48B5-8EF0-0EE47E70EE91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DE924F-0E6B-4BF0-997A-EDE999311126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0A8C-4481-4409-9809-12544EFE9584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FD9B7-51A1-461D-84F3-BE6CED1285B5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DA3B03-FF89-42EA-9564-E2218E3FCDC0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780CB-9532-4B06-972F-D59E5E2AA7CA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45EC9-AD86-4504-B744-84E09B800EE1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A8DF7-E57F-4D35-A93B-3E2EFAB6A3C2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A71D50-6F84-4A6F-B857-367F238BAB94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9E506-C08C-41A2-91BD-B2D0212794AF}" type="datetime1">
              <a:rPr lang="zh-CN" altLang="en-US" noProof="0" smtClean="0"/>
              <a:t>2021/8/27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913A2C-B6EC-4E73-9A1C-1ABDFA588B67}" type="datetime1">
              <a:rPr lang="zh-CN" altLang="en-US" noProof="0" smtClean="0"/>
              <a:t>2021/8/27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p.slack.com/team/U027XS3BMN3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Mid-term project</a:t>
            </a:r>
            <a:b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b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CA" altLang="zh-CN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Predicting Flights Delay</a:t>
            </a:r>
            <a:endParaRPr lang="zh-CN" altLang="ru-RU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CA" b="1" i="0" u="none" strike="noStrike" dirty="0">
                <a:effectLst/>
                <a:latin typeface="Slack-Lato"/>
                <a:hlinkClick r:id="rId5"/>
              </a:rPr>
              <a:t>Ramakrishna </a:t>
            </a:r>
            <a:r>
              <a:rPr lang="en-CA" b="1" i="0" u="none" strike="noStrike" dirty="0">
                <a:effectLst/>
                <a:latin typeface="Slack-Lato"/>
              </a:rPr>
              <a:t> &amp;  </a:t>
            </a:r>
            <a:r>
              <a:rPr lang="en-CA" b="1" i="0" u="none" strike="noStrike" dirty="0" err="1">
                <a:effectLst/>
                <a:latin typeface="Slack-Lato"/>
              </a:rPr>
              <a:t>ryan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6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21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长方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长方形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2670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en-CA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 and plan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1739A8-0D2E-44D3-95BC-77905F9D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93" y="2103252"/>
            <a:ext cx="10202591" cy="4195481"/>
          </a:xfrm>
        </p:spPr>
        <p:txBody>
          <a:bodyPr>
            <a:norm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Regression Problem</a:t>
            </a:r>
            <a:r>
              <a:rPr lang="en-CA" sz="3200" dirty="0"/>
              <a:t>: Predict delay of flights 1 week in advance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(Stretch) Multiclass Classification</a:t>
            </a:r>
            <a:r>
              <a:rPr lang="en-CA" sz="3200" dirty="0"/>
              <a:t>: Predict type of delay it will be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(Stretch) Binary Classification:</a:t>
            </a:r>
            <a:r>
              <a:rPr lang="en-CA" sz="3200" dirty="0"/>
              <a:t> Predict if the flight will be cancelled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8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20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31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C96A-E14C-442D-B2E1-D6B86BFB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B628-2C58-49E2-8965-CB58A983E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19" y="1994195"/>
            <a:ext cx="8946541" cy="4195481"/>
          </a:xfrm>
        </p:spPr>
        <p:txBody>
          <a:bodyPr/>
          <a:lstStyle/>
          <a:p>
            <a:r>
              <a:rPr lang="en-US" dirty="0"/>
              <a:t>Filter out the original dataset for columns of interest</a:t>
            </a:r>
          </a:p>
          <a:p>
            <a:r>
              <a:rPr lang="en-US" dirty="0"/>
              <a:t>Remove outliers using IQR (was a big challenge!)</a:t>
            </a:r>
          </a:p>
          <a:p>
            <a:r>
              <a:rPr lang="en-US" dirty="0"/>
              <a:t>Drop duplicate rows</a:t>
            </a:r>
          </a:p>
          <a:p>
            <a:r>
              <a:rPr lang="en-US" dirty="0"/>
              <a:t>Change </a:t>
            </a:r>
            <a:r>
              <a:rPr lang="en-US" dirty="0" err="1"/>
              <a:t>NaN</a:t>
            </a:r>
            <a:r>
              <a:rPr lang="en-US" dirty="0"/>
              <a:t> values in cancellation code to N</a:t>
            </a:r>
          </a:p>
          <a:p>
            <a:r>
              <a:rPr lang="en-US" dirty="0"/>
              <a:t>Clip negative values in arrival and departure delays to 0 as negative just means no delay</a:t>
            </a:r>
          </a:p>
          <a:p>
            <a:r>
              <a:rPr lang="en-US" dirty="0"/>
              <a:t>Fill null values in some columns with their mean values</a:t>
            </a:r>
          </a:p>
          <a:p>
            <a:r>
              <a:rPr lang="en-CA" dirty="0"/>
              <a:t>Assign correct data types for all features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4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564646"/>
            <a:ext cx="8946541" cy="4195481"/>
          </a:xfrm>
        </p:spPr>
        <p:txBody>
          <a:bodyPr/>
          <a:lstStyle/>
          <a:p>
            <a:r>
              <a:rPr lang="en-CA" dirty="0"/>
              <a:t>Split date to month, year, day of week and day of month</a:t>
            </a:r>
          </a:p>
          <a:p>
            <a:r>
              <a:rPr lang="en-CA" dirty="0"/>
              <a:t>Departure, arrival hour</a:t>
            </a:r>
          </a:p>
          <a:p>
            <a:r>
              <a:rPr lang="en-CA" dirty="0"/>
              <a:t>Bin delays (departure and arrival) as canceled, on-time and late</a:t>
            </a:r>
          </a:p>
          <a:p>
            <a:r>
              <a:rPr lang="en-CA" dirty="0"/>
              <a:t>Speed (from distance and air time)</a:t>
            </a:r>
          </a:p>
          <a:p>
            <a:r>
              <a:rPr lang="en-CA" dirty="0"/>
              <a:t>Generate a unique flight ID (based on carrier, origin and </a:t>
            </a:r>
            <a:r>
              <a:rPr lang="en-CA" dirty="0" err="1"/>
              <a:t>dest</a:t>
            </a:r>
            <a:r>
              <a:rPr lang="en-CA" dirty="0"/>
              <a:t>)</a:t>
            </a:r>
          </a:p>
          <a:p>
            <a:r>
              <a:rPr lang="en-CA" dirty="0"/>
              <a:t>Weather (condition, wind speed, etc.) – not time</a:t>
            </a:r>
          </a:p>
          <a:p>
            <a:r>
              <a:rPr lang="en-CA" dirty="0"/>
              <a:t>Holidays (from US holiday calendar for respective years)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956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Transformation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457255"/>
            <a:ext cx="9819154" cy="4195481"/>
          </a:xfrm>
        </p:spPr>
        <p:txBody>
          <a:bodyPr/>
          <a:lstStyle/>
          <a:p>
            <a:r>
              <a:rPr lang="en-CA" dirty="0"/>
              <a:t>Numerical variables - check for skew - log1p transform</a:t>
            </a:r>
          </a:p>
          <a:p>
            <a:r>
              <a:rPr lang="en-CA" dirty="0"/>
              <a:t>Cyclical variables (time based – month, day, hour, etc.) – sin/cos transform</a:t>
            </a:r>
          </a:p>
          <a:p>
            <a:r>
              <a:rPr lang="en-CA" dirty="0"/>
              <a:t>Frequency encoding for origin, </a:t>
            </a:r>
            <a:r>
              <a:rPr lang="en-CA" dirty="0" err="1"/>
              <a:t>dest</a:t>
            </a:r>
            <a:r>
              <a:rPr lang="en-CA" dirty="0"/>
              <a:t>, </a:t>
            </a:r>
            <a:r>
              <a:rPr lang="en-CA" dirty="0" err="1"/>
              <a:t>unique_carrier</a:t>
            </a:r>
            <a:r>
              <a:rPr lang="en-CA" dirty="0"/>
              <a:t>, etc.</a:t>
            </a:r>
          </a:p>
          <a:p>
            <a:r>
              <a:rPr lang="en-CA" dirty="0"/>
              <a:t>Tried </a:t>
            </a:r>
            <a:r>
              <a:rPr lang="en-CA" dirty="0" err="1"/>
              <a:t>get_dummies</a:t>
            </a:r>
            <a:r>
              <a:rPr lang="en-CA" dirty="0"/>
              <a:t> for </a:t>
            </a:r>
            <a:r>
              <a:rPr lang="en-CA" dirty="0" err="1"/>
              <a:t>fl_num</a:t>
            </a:r>
            <a:r>
              <a:rPr lang="en-CA" dirty="0"/>
              <a:t>, etc. (kernel crash, RAM not sufficient)</a:t>
            </a:r>
          </a:p>
          <a:p>
            <a:r>
              <a:rPr lang="en-CA" dirty="0"/>
              <a:t>Holidays to 1 or 0 based on whether it is a holiday or not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82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68_TF78884036_Win32" id="{6B660F67-D921-49FF-AC40-C06E48F9BC42}" vid="{DBA0214C-676F-42A2-A45D-8700C3D9F70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59</TotalTime>
  <Words>305</Words>
  <Application>Microsoft Office PowerPoint</Application>
  <PresentationFormat>Widescreen</PresentationFormat>
  <Paragraphs>44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Microsoft YaHei UI</vt:lpstr>
      <vt:lpstr>Slack-Lato</vt:lpstr>
      <vt:lpstr>Wingdings 3</vt:lpstr>
      <vt:lpstr>离子</vt:lpstr>
      <vt:lpstr>Mid-term project  Predicting Flights Delay</vt:lpstr>
      <vt:lpstr>Agenda</vt:lpstr>
      <vt:lpstr>Objectives and plan</vt:lpstr>
      <vt:lpstr>Object1—Models and Results</vt:lpstr>
      <vt:lpstr>Object1—Models and Results</vt:lpstr>
      <vt:lpstr>Object1—Models and Results</vt:lpstr>
      <vt:lpstr>Data pre-processing</vt:lpstr>
      <vt:lpstr>Features Engineering</vt:lpstr>
      <vt:lpstr>Features Transformation</vt:lpstr>
      <vt:lpstr>Features Engineering</vt:lpstr>
      <vt:lpstr>Features Engineering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  Predicting Flights Delay</dc:title>
  <dc:creator>ziyiryan hao</dc:creator>
  <cp:lastModifiedBy>Ramakrishna Tadavarty</cp:lastModifiedBy>
  <cp:revision>4</cp:revision>
  <dcterms:created xsi:type="dcterms:W3CDTF">2021-08-26T20:34:43Z</dcterms:created>
  <dcterms:modified xsi:type="dcterms:W3CDTF">2021-08-27T15:34:22Z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